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8" r:id="rId3"/>
    <p:sldId id="257" r:id="rId4"/>
    <p:sldId id="261" r:id="rId5"/>
    <p:sldId id="265" r:id="rId6"/>
    <p:sldId id="266" r:id="rId7"/>
    <p:sldId id="258" r:id="rId8"/>
    <p:sldId id="276" r:id="rId9"/>
    <p:sldId id="267" r:id="rId10"/>
    <p:sldId id="268" r:id="rId11"/>
    <p:sldId id="263" r:id="rId12"/>
    <p:sldId id="269" r:id="rId13"/>
    <p:sldId id="270" r:id="rId14"/>
    <p:sldId id="279" r:id="rId15"/>
    <p:sldId id="280" r:id="rId16"/>
    <p:sldId id="272" r:id="rId17"/>
    <p:sldId id="271" r:id="rId18"/>
    <p:sldId id="273" r:id="rId19"/>
    <p:sldId id="281" r:id="rId20"/>
    <p:sldId id="282" r:id="rId21"/>
    <p:sldId id="274" r:id="rId22"/>
    <p:sldId id="283" r:id="rId23"/>
    <p:sldId id="259" r:id="rId24"/>
    <p:sldId id="275" r:id="rId25"/>
    <p:sldId id="262" r:id="rId26"/>
    <p:sldId id="264" r:id="rId27"/>
    <p:sldId id="277" r:id="rId2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85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4/28/2022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rmarkdown.rstudio.com/authoring_basic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06387"/>
            <a:ext cx="6096000" cy="2231319"/>
          </a:xfrm>
        </p:spPr>
        <p:txBody>
          <a:bodyPr anchor="b">
            <a:noAutofit/>
          </a:bodyPr>
          <a:lstStyle/>
          <a:p>
            <a:r>
              <a:rPr lang="es-CL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ePORTES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AUTOMATIZADOS USANDO R Y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proceso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5"/>
            <a:ext cx="5597044" cy="4640857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¿</a:t>
            </a:r>
            <a:r>
              <a:rPr lang="es-CL" b="0" dirty="0">
                <a:solidFill>
                  <a:schemeClr val="bg1"/>
                </a:solidFill>
              </a:rPr>
              <a:t>Es siempre buena idea automatizar los procesos</a:t>
            </a:r>
            <a:r>
              <a:rPr lang="es-CL" dirty="0">
                <a:solidFill>
                  <a:schemeClr val="bg1"/>
                </a:solidFill>
              </a:rPr>
              <a:t>?</a:t>
            </a:r>
            <a:endParaRPr lang="es-CL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s-CL" b="0" dirty="0">
                <a:solidFill>
                  <a:schemeClr val="bg1"/>
                </a:solidFill>
              </a:rPr>
              <a:t>Aprende sobre la data (estructura, frecuencia, problemas).</a:t>
            </a:r>
          </a:p>
          <a:p>
            <a:r>
              <a:rPr lang="es-CL" dirty="0">
                <a:solidFill>
                  <a:schemeClr val="bg1"/>
                </a:solidFill>
              </a:rPr>
              <a:t>Aprende sobre el programa con el cual deseas automatizar</a:t>
            </a:r>
            <a:r>
              <a:rPr lang="es-CL" b="0" dirty="0">
                <a:solidFill>
                  <a:schemeClr val="bg1"/>
                </a:solidFill>
              </a:rPr>
              <a:t> (facilidades y límites).</a:t>
            </a:r>
          </a:p>
          <a:p>
            <a:r>
              <a:rPr lang="es-CL" b="0" dirty="0">
                <a:solidFill>
                  <a:schemeClr val="bg1"/>
                </a:solidFill>
              </a:rPr>
              <a:t>¿Existe beneficio de largo plazo?</a:t>
            </a:r>
          </a:p>
          <a:p>
            <a:r>
              <a:rPr lang="es-CL" dirty="0">
                <a:solidFill>
                  <a:schemeClr val="bg1"/>
                </a:solidFill>
              </a:rPr>
              <a:t>Identificar que es posible automatizar y que no.</a:t>
            </a:r>
            <a:endParaRPr lang="es-CL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Lenguaje de marcado ligero para crear texto formateado utilizando un editor de texto plano.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0" dirty="0" err="1">
                <a:solidFill>
                  <a:schemeClr val="bg1"/>
                </a:solidFill>
              </a:rPr>
              <a:t>Posee</a:t>
            </a:r>
            <a:r>
              <a:rPr lang="en-US" b="0" dirty="0">
                <a:solidFill>
                  <a:schemeClr val="bg1"/>
                </a:solidFill>
              </a:rPr>
              <a:t> un </a:t>
            </a:r>
            <a:r>
              <a:rPr lang="en-US" b="0" dirty="0" err="1">
                <a:solidFill>
                  <a:schemeClr val="bg1"/>
                </a:solidFill>
              </a:rPr>
              <a:t>lenguaje</a:t>
            </a:r>
            <a:r>
              <a:rPr lang="en-US" b="0" dirty="0">
                <a:solidFill>
                  <a:schemeClr val="bg1"/>
                </a:solidFill>
              </a:rPr>
              <a:t> de </a:t>
            </a:r>
            <a:r>
              <a:rPr lang="en-US" b="0" dirty="0" err="1">
                <a:solidFill>
                  <a:schemeClr val="bg1"/>
                </a:solidFill>
              </a:rPr>
              <a:t>codificación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estandarizado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chemeClr val="bg1"/>
                </a:solidFill>
              </a:rPr>
              <a:t>Soporta HTML (</a:t>
            </a:r>
            <a:r>
              <a:rPr lang="es-CL" sz="1800" b="0" dirty="0" err="1">
                <a:solidFill>
                  <a:schemeClr val="bg1"/>
                </a:solidFill>
              </a:rPr>
              <a:t>RMarkdown</a:t>
            </a:r>
            <a:r>
              <a:rPr lang="es-CL" sz="1800" b="0" dirty="0">
                <a:solidFill>
                  <a:schemeClr val="bg1"/>
                </a:solidFill>
              </a:rPr>
              <a:t>).</a:t>
            </a:r>
          </a:p>
          <a:p>
            <a:r>
              <a:rPr lang="es-CL" b="0" dirty="0">
                <a:solidFill>
                  <a:schemeClr val="bg1"/>
                </a:solidFill>
              </a:rPr>
              <a:t>Usado en: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 err="1">
                <a:solidFill>
                  <a:schemeClr val="bg1"/>
                </a:solidFill>
              </a:rPr>
              <a:t>Blogging</a:t>
            </a:r>
            <a:endParaRPr lang="es-CL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 err="1">
                <a:solidFill>
                  <a:schemeClr val="bg1"/>
                </a:solidFill>
              </a:rPr>
              <a:t>Instant</a:t>
            </a:r>
            <a:r>
              <a:rPr lang="es-CL" sz="1800" b="0" dirty="0">
                <a:solidFill>
                  <a:schemeClr val="bg1"/>
                </a:solidFill>
              </a:rPr>
              <a:t> </a:t>
            </a:r>
            <a:r>
              <a:rPr lang="es-CL" sz="1800" b="0" dirty="0" err="1">
                <a:solidFill>
                  <a:schemeClr val="bg1"/>
                </a:solidFill>
              </a:rPr>
              <a:t>messaging</a:t>
            </a:r>
            <a:endParaRPr lang="es-CL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 err="1">
                <a:solidFill>
                  <a:schemeClr val="bg1"/>
                </a:solidFill>
              </a:rPr>
              <a:t>Jupyter</a:t>
            </a:r>
            <a:r>
              <a:rPr lang="es-CL" sz="1800" b="0" dirty="0">
                <a:solidFill>
                  <a:schemeClr val="bg1"/>
                </a:solidFill>
              </a:rPr>
              <a:t> notebook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 err="1">
                <a:solidFill>
                  <a:schemeClr val="bg1"/>
                </a:solidFill>
              </a:rPr>
              <a:t>Collaborative</a:t>
            </a:r>
            <a:r>
              <a:rPr lang="es-CL" sz="1800" b="0" dirty="0">
                <a:solidFill>
                  <a:schemeClr val="bg1"/>
                </a:solidFill>
              </a:rPr>
              <a:t>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 err="1">
                <a:solidFill>
                  <a:schemeClr val="bg1"/>
                </a:solidFill>
              </a:rPr>
              <a:t>Readme</a:t>
            </a:r>
            <a:r>
              <a:rPr lang="es-CL" sz="1800" b="0" dirty="0">
                <a:solidFill>
                  <a:schemeClr val="bg1"/>
                </a:solidFill>
              </a:rPr>
              <a:t>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680866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</a:t>
            </a:r>
            <a:r>
              <a:rPr lang="en-US" dirty="0" err="1">
                <a:solidFill>
                  <a:schemeClr val="bg1"/>
                </a:solidFill>
              </a:rPr>
              <a:t>soporta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archivos</a:t>
            </a:r>
            <a:r>
              <a:rPr lang="en-US" dirty="0">
                <a:solidFill>
                  <a:schemeClr val="bg1"/>
                </a:solidFill>
              </a:rPr>
              <a:t> markdown.</a:t>
            </a:r>
          </a:p>
          <a:p>
            <a:r>
              <a:rPr lang="es-ES" sz="1800" dirty="0" err="1">
                <a:solidFill>
                  <a:schemeClr val="bg1"/>
                </a:solidFill>
              </a:rPr>
              <a:t>RMarkdown</a:t>
            </a:r>
            <a:r>
              <a:rPr lang="es-ES" sz="1800" dirty="0">
                <a:solidFill>
                  <a:schemeClr val="bg1"/>
                </a:solidFill>
              </a:rPr>
              <a:t> es un marco de referencia para a ciencia de datos, procesa textos combinados por códigos, resultados y comentarios.</a:t>
            </a:r>
            <a:endParaRPr lang="es-CL" sz="1800" dirty="0">
              <a:solidFill>
                <a:schemeClr val="bg1"/>
              </a:solidFill>
            </a:endParaRPr>
          </a:p>
          <a:p>
            <a:r>
              <a:rPr lang="es-CL" sz="1800" dirty="0">
                <a:solidFill>
                  <a:schemeClr val="bg1"/>
                </a:solidFill>
              </a:rPr>
              <a:t>Entrega más herramientas.</a:t>
            </a:r>
          </a:p>
          <a:p>
            <a:r>
              <a:rPr lang="es-CL" dirty="0">
                <a:solidFill>
                  <a:schemeClr val="bg1"/>
                </a:solidFill>
              </a:rPr>
              <a:t>Permite la creación de archivos</a:t>
            </a:r>
            <a:r>
              <a:rPr lang="es-CL" b="0" dirty="0">
                <a:solidFill>
                  <a:schemeClr val="bg1"/>
                </a:solidFill>
              </a:rPr>
              <a:t> Word, PDF, HTML, PowerPoint (entre otros).</a:t>
            </a:r>
          </a:p>
          <a:p>
            <a:r>
              <a:rPr lang="es-CL" b="0" dirty="0">
                <a:solidFill>
                  <a:schemeClr val="bg1"/>
                </a:solidFill>
              </a:rPr>
              <a:t>Permite subir archivos HTML a distintas páginas webs (</a:t>
            </a:r>
            <a:r>
              <a:rPr lang="es-CL" b="0" dirty="0" err="1">
                <a:solidFill>
                  <a:schemeClr val="bg1"/>
                </a:solidFill>
                <a:hlinkClick r:id="rId2"/>
              </a:rPr>
              <a:t>RPubs</a:t>
            </a:r>
            <a:r>
              <a:rPr lang="es-CL" dirty="0">
                <a:solidFill>
                  <a:schemeClr val="bg1"/>
                </a:solidFill>
              </a:rPr>
              <a:t> o propia </a:t>
            </a:r>
            <a:r>
              <a:rPr lang="es-CL" dirty="0">
                <a:solidFill>
                  <a:schemeClr val="bg1"/>
                </a:solidFill>
                <a:hlinkClick r:id="rId3"/>
              </a:rPr>
              <a:t>página web</a:t>
            </a:r>
            <a:r>
              <a:rPr lang="es-CL" dirty="0">
                <a:solidFill>
                  <a:schemeClr val="bg1"/>
                </a:solidFill>
              </a:rPr>
              <a:t>).</a:t>
            </a:r>
            <a:endParaRPr lang="es-CL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4" descr="Tabla&#10;&#10;Descripción generada automáticamente con confianza baja">
            <a:extLst>
              <a:ext uri="{FF2B5EF4-FFF2-40B4-BE49-F238E27FC236}">
                <a16:creationId xmlns:a16="http://schemas.microsoft.com/office/drawing/2014/main" id="{776C2EF2-52FF-E6A8-CEE0-F35BFA584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21" y="1204522"/>
            <a:ext cx="3870742" cy="5122010"/>
          </a:xfrm>
          <a:prstGeom prst="rect">
            <a:avLst/>
          </a:prstGeom>
        </p:spPr>
      </p:pic>
      <p:pic>
        <p:nvPicPr>
          <p:cNvPr id="14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50A9D4E-2701-6AE9-0D2A-794CA7869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171" y="1204522"/>
            <a:ext cx="4426903" cy="4412507"/>
          </a:xfrm>
          <a:prstGeom prst="rect">
            <a:avLst/>
          </a:prstGeom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A12C8B8F-1A3B-0D23-E39C-141D66D53083}"/>
              </a:ext>
            </a:extLst>
          </p:cNvPr>
          <p:cNvSpPr txBox="1">
            <a:spLocks/>
          </p:cNvSpPr>
          <p:nvPr/>
        </p:nvSpPr>
        <p:spPr>
          <a:xfrm>
            <a:off x="1812226" y="531468"/>
            <a:ext cx="2706451" cy="43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CL" sz="1800" b="1" dirty="0"/>
              <a:t>Word, </a:t>
            </a:r>
            <a:r>
              <a:rPr lang="es-CL" sz="1800" b="1" dirty="0" err="1"/>
              <a:t>Power</a:t>
            </a:r>
            <a:r>
              <a:rPr lang="es-CL" sz="1800" b="1" dirty="0"/>
              <a:t> Point, PDF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6BEF1E64-B19A-91BC-E973-F57E60196FB6}"/>
              </a:ext>
            </a:extLst>
          </p:cNvPr>
          <p:cNvSpPr txBox="1">
            <a:spLocks/>
          </p:cNvSpPr>
          <p:nvPr/>
        </p:nvSpPr>
        <p:spPr>
          <a:xfrm>
            <a:off x="8568969" y="531468"/>
            <a:ext cx="1261141" cy="431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s-CL" sz="1800" dirty="0"/>
              <a:t>HTML</a:t>
            </a:r>
          </a:p>
        </p:txBody>
      </p:sp>
    </p:spTree>
    <p:extLst>
      <p:ext uri="{BB962C8B-B14F-4D97-AF65-F5344CB8AC3E}">
        <p14:creationId xmlns:p14="http://schemas.microsoft.com/office/powerpoint/2010/main" val="240670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F1EB8A7-8BC1-119D-8253-27DB2003E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549"/>
          <a:stretch/>
        </p:blipFill>
        <p:spPr>
          <a:xfrm>
            <a:off x="182543" y="415547"/>
            <a:ext cx="5437597" cy="2840119"/>
          </a:xfrm>
          <a:prstGeom prst="rect">
            <a:avLst/>
          </a:prstGeom>
        </p:spPr>
      </p:pic>
      <p:pic>
        <p:nvPicPr>
          <p:cNvPr id="11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2D03980D-5168-C186-1213-1081499542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72" t="289" r="15253"/>
          <a:stretch/>
        </p:blipFill>
        <p:spPr>
          <a:xfrm>
            <a:off x="3907166" y="3608486"/>
            <a:ext cx="4377667" cy="2833967"/>
          </a:xfrm>
          <a:prstGeom prst="rect">
            <a:avLst/>
          </a:prstGeom>
        </p:spPr>
      </p:pic>
      <p:pic>
        <p:nvPicPr>
          <p:cNvPr id="12" name="Imagen 9" descr="Interfaz de usuario gráfica, Calendario&#10;&#10;Descripción generada automáticamente">
            <a:extLst>
              <a:ext uri="{FF2B5EF4-FFF2-40B4-BE49-F238E27FC236}">
                <a16:creationId xmlns:a16="http://schemas.microsoft.com/office/drawing/2014/main" id="{9E3D4115-B672-3639-591F-FF08885F4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778" y="420081"/>
            <a:ext cx="6236679" cy="28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8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008" y="2292356"/>
            <a:ext cx="6969983" cy="227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 err="1">
                <a:solidFill>
                  <a:schemeClr val="bg1"/>
                </a:solidFill>
              </a:rPr>
              <a:t>Encabezado</a:t>
            </a:r>
            <a:r>
              <a:rPr lang="en-US" sz="1800" b="0" dirty="0">
                <a:solidFill>
                  <a:schemeClr val="bg1"/>
                </a:solidFill>
              </a:rPr>
              <a:t> YAML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Indicar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el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tipo</a:t>
            </a:r>
            <a:r>
              <a:rPr lang="en-US" sz="1800" b="0" dirty="0">
                <a:solidFill>
                  <a:schemeClr val="bg1"/>
                </a:solidFill>
              </a:rPr>
              <a:t> de </a:t>
            </a:r>
            <a:r>
              <a:rPr lang="en-US" sz="1800" b="0" dirty="0" err="1">
                <a:solidFill>
                  <a:schemeClr val="bg1"/>
                </a:solidFill>
              </a:rPr>
              <a:t>documento</a:t>
            </a:r>
            <a:r>
              <a:rPr lang="en-US" sz="1800" b="0" dirty="0">
                <a:solidFill>
                  <a:schemeClr val="bg1"/>
                </a:solidFill>
              </a:rPr>
              <a:t> a </a:t>
            </a:r>
            <a:r>
              <a:rPr lang="en-US" sz="1800" b="0" dirty="0" err="1">
                <a:solidFill>
                  <a:schemeClr val="bg1"/>
                </a:solidFill>
              </a:rPr>
              <a:t>crear</a:t>
            </a:r>
            <a:r>
              <a:rPr lang="en-US" sz="1800" b="0" dirty="0">
                <a:solidFill>
                  <a:schemeClr val="bg1"/>
                </a:solidFill>
              </a:rPr>
              <a:t> (word, HTML, PDF, entre </a:t>
            </a:r>
            <a:r>
              <a:rPr lang="en-US" sz="1800" b="0" dirty="0" err="1">
                <a:solidFill>
                  <a:schemeClr val="bg1"/>
                </a:solidFill>
              </a:rPr>
              <a:t>otros</a:t>
            </a:r>
            <a:r>
              <a:rPr lang="en-US" sz="1800" b="0" dirty="0">
                <a:solidFill>
                  <a:schemeClr val="bg1"/>
                </a:solidFill>
              </a:rPr>
              <a:t>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Título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Otros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parámetros</a:t>
            </a:r>
            <a:r>
              <a:rPr lang="en-US" sz="1800" b="0" dirty="0">
                <a:solidFill>
                  <a:schemeClr val="bg1"/>
                </a:solidFill>
              </a:rPr>
              <a:t> (</a:t>
            </a:r>
            <a:r>
              <a:rPr lang="en-US" sz="1800" dirty="0">
                <a:solidFill>
                  <a:srgbClr val="FF0000"/>
                </a:solidFill>
              </a:rPr>
              <a:t>¡</a:t>
            </a:r>
            <a:r>
              <a:rPr lang="en-US" sz="1800" dirty="0" err="1">
                <a:solidFill>
                  <a:srgbClr val="FF0000"/>
                </a:solidFill>
              </a:rPr>
              <a:t>Importante</a:t>
            </a:r>
            <a:r>
              <a:rPr lang="en-US" sz="1800" dirty="0">
                <a:solidFill>
                  <a:srgbClr val="FF0000"/>
                </a:solidFill>
              </a:rPr>
              <a:t>! </a:t>
            </a:r>
            <a:r>
              <a:rPr lang="en-US" sz="1800" b="0" dirty="0" err="1">
                <a:solidFill>
                  <a:schemeClr val="bg1"/>
                </a:solidFill>
              </a:rPr>
              <a:t>Estos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nos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ayudarán</a:t>
            </a:r>
            <a:r>
              <a:rPr lang="en-US" sz="1800" b="0" dirty="0">
                <a:solidFill>
                  <a:schemeClr val="bg1"/>
                </a:solidFill>
              </a:rPr>
              <a:t> a </a:t>
            </a:r>
            <a:r>
              <a:rPr lang="en-US" sz="1800" b="0" dirty="0" err="1">
                <a:solidFill>
                  <a:schemeClr val="bg1"/>
                </a:solidFill>
              </a:rPr>
              <a:t>automatizar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el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texto</a:t>
            </a:r>
            <a:r>
              <a:rPr lang="en-US" sz="1800" b="0" dirty="0">
                <a:solidFill>
                  <a:schemeClr val="bg1"/>
                </a:solidFill>
              </a:rPr>
              <a:t>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de Código: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Figuras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Tablas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Argumentos</a:t>
            </a:r>
            <a:r>
              <a:rPr lang="en-US" dirty="0">
                <a:solidFill>
                  <a:schemeClr val="bg1"/>
                </a:solidFill>
              </a:rPr>
              <a:t> del chunks: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</a:rPr>
              <a:t>echo=FALSE</a:t>
            </a:r>
            <a:r>
              <a:rPr lang="es-ES" sz="1800" b="0" dirty="0">
                <a:solidFill>
                  <a:schemeClr val="bg1"/>
                </a:solidFill>
              </a:rPr>
              <a:t>: Se ejecuta el código, pero no lo muestra en el documento final, si los resultados.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eval</a:t>
            </a:r>
            <a:r>
              <a:rPr lang="es-ES" sz="1800" dirty="0">
                <a:solidFill>
                  <a:schemeClr val="bg1"/>
                </a:solidFill>
              </a:rPr>
              <a:t>=FALSE: </a:t>
            </a:r>
            <a:r>
              <a:rPr lang="es-ES" sz="1800" b="0" dirty="0">
                <a:solidFill>
                  <a:schemeClr val="bg1"/>
                </a:solidFill>
              </a:rPr>
              <a:t>Evita que el código sea ejecutado, por lo tanto no entrega resultados en el documento, pero si muestra el código.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include</a:t>
            </a:r>
            <a:r>
              <a:rPr lang="es-ES" sz="1800" dirty="0">
                <a:solidFill>
                  <a:schemeClr val="bg1"/>
                </a:solidFill>
              </a:rPr>
              <a:t>=FALSE: </a:t>
            </a:r>
            <a:r>
              <a:rPr lang="es-ES" sz="1800" b="0" dirty="0">
                <a:solidFill>
                  <a:schemeClr val="bg1"/>
                </a:solidFill>
              </a:rPr>
              <a:t>Se ejecuta el código, pero no muestra los resultados ni el código en el documento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message</a:t>
            </a:r>
            <a:r>
              <a:rPr lang="es-ES" sz="1800" dirty="0">
                <a:solidFill>
                  <a:schemeClr val="bg1"/>
                </a:solidFill>
              </a:rPr>
              <a:t>=FALSE o </a:t>
            </a:r>
            <a:r>
              <a:rPr lang="es-ES" sz="1800" dirty="0" err="1">
                <a:solidFill>
                  <a:schemeClr val="bg1"/>
                </a:solidFill>
              </a:rPr>
              <a:t>warning</a:t>
            </a:r>
            <a:r>
              <a:rPr lang="es-ES" sz="1800" dirty="0">
                <a:solidFill>
                  <a:schemeClr val="bg1"/>
                </a:solidFill>
              </a:rPr>
              <a:t>=FALSE: </a:t>
            </a:r>
            <a:r>
              <a:rPr lang="es-ES" sz="1800" b="0" dirty="0">
                <a:solidFill>
                  <a:schemeClr val="bg1"/>
                </a:solidFill>
              </a:rPr>
              <a:t>Evita que aparezcan los mensajes de </a:t>
            </a:r>
            <a:r>
              <a:rPr lang="es-ES" sz="1800" b="0" dirty="0" err="1">
                <a:solidFill>
                  <a:schemeClr val="bg1"/>
                </a:solidFill>
              </a:rPr>
              <a:t>warning</a:t>
            </a:r>
            <a:r>
              <a:rPr lang="es-ES" sz="1800" b="0" dirty="0">
                <a:solidFill>
                  <a:schemeClr val="bg1"/>
                </a:solidFill>
              </a:rPr>
              <a:t> en el archivo final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fig.show</a:t>
            </a:r>
            <a:r>
              <a:rPr lang="es-ES" sz="1800" dirty="0">
                <a:solidFill>
                  <a:schemeClr val="bg1"/>
                </a:solidFill>
              </a:rPr>
              <a:t>='</a:t>
            </a:r>
            <a:r>
              <a:rPr lang="es-ES" sz="1800" dirty="0" err="1">
                <a:solidFill>
                  <a:schemeClr val="bg1"/>
                </a:solidFill>
              </a:rPr>
              <a:t>hide</a:t>
            </a:r>
            <a:r>
              <a:rPr lang="es-ES" sz="1800" dirty="0">
                <a:solidFill>
                  <a:schemeClr val="bg1"/>
                </a:solidFill>
              </a:rPr>
              <a:t>': </a:t>
            </a:r>
            <a:r>
              <a:rPr lang="es-ES" sz="1800" b="0" dirty="0">
                <a:solidFill>
                  <a:schemeClr val="bg1"/>
                </a:solidFill>
              </a:rPr>
              <a:t>Oculta los gráficos.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 err="1">
                <a:solidFill>
                  <a:schemeClr val="bg1"/>
                </a:solidFill>
              </a:rPr>
              <a:t>result</a:t>
            </a:r>
            <a:r>
              <a:rPr lang="es-ES" sz="1800" dirty="0">
                <a:solidFill>
                  <a:schemeClr val="bg1"/>
                </a:solidFill>
              </a:rPr>
              <a:t>='</a:t>
            </a:r>
            <a:r>
              <a:rPr lang="es-ES" sz="1800" dirty="0" err="1">
                <a:solidFill>
                  <a:schemeClr val="bg1"/>
                </a:solidFill>
              </a:rPr>
              <a:t>hide</a:t>
            </a:r>
            <a:r>
              <a:rPr lang="es-ES" sz="1800" dirty="0">
                <a:solidFill>
                  <a:schemeClr val="bg1"/>
                </a:solidFill>
              </a:rPr>
              <a:t>': </a:t>
            </a:r>
            <a:r>
              <a:rPr lang="es-ES" sz="1800" b="0" dirty="0">
                <a:solidFill>
                  <a:schemeClr val="bg1"/>
                </a:solidFill>
              </a:rPr>
              <a:t>Oculta los resultados.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dirty="0">
                <a:solidFill>
                  <a:schemeClr val="bg1"/>
                </a:solidFill>
              </a:rPr>
              <a:t>error=TRUE: </a:t>
            </a:r>
            <a:r>
              <a:rPr lang="es-ES" sz="1800" b="0" dirty="0">
                <a:solidFill>
                  <a:schemeClr val="bg1"/>
                </a:solidFill>
              </a:rPr>
              <a:t>Se renderiza (o compila) aunque el código devuelva un error</a:t>
            </a: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5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¿</a:t>
            </a:r>
            <a:r>
              <a:rPr lang="en-US" b="0" dirty="0">
                <a:solidFill>
                  <a:schemeClr val="bg1"/>
                </a:solidFill>
              </a:rPr>
              <a:t>Que son R y </a:t>
            </a:r>
            <a:r>
              <a:rPr lang="en-US" b="0" dirty="0" err="1">
                <a:solidFill>
                  <a:schemeClr val="bg1"/>
                </a:solidFill>
              </a:rPr>
              <a:t>Rstudio</a:t>
            </a:r>
            <a:r>
              <a:rPr lang="en-US" b="0" dirty="0">
                <a:solidFill>
                  <a:schemeClr val="bg1"/>
                </a:solidFill>
              </a:rPr>
              <a:t>?</a:t>
            </a:r>
          </a:p>
          <a:p>
            <a:r>
              <a:rPr lang="en-US" dirty="0" err="1">
                <a:solidFill>
                  <a:schemeClr val="bg1"/>
                </a:solidFill>
              </a:rPr>
              <a:t>Reportes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automatizados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b="0" dirty="0" err="1">
                <a:solidFill>
                  <a:schemeClr val="bg1"/>
                </a:solidFill>
              </a:rPr>
              <a:t>arkdown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Ejemplos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5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Argumentos</a:t>
            </a:r>
            <a:r>
              <a:rPr lang="en-US" dirty="0">
                <a:solidFill>
                  <a:schemeClr val="bg1"/>
                </a:solidFill>
              </a:rPr>
              <a:t> del chunks:</a:t>
            </a:r>
            <a:endParaRPr lang="en-US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B4B3E909-C546-4334-7D68-04D1AAC4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282738"/>
              </p:ext>
            </p:extLst>
          </p:nvPr>
        </p:nvGraphicFramePr>
        <p:xfrm>
          <a:off x="1326106" y="2689386"/>
          <a:ext cx="9539785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7206">
                  <a:extLst>
                    <a:ext uri="{9D8B030D-6E8A-4147-A177-3AD203B41FA5}">
                      <a16:colId xmlns:a16="http://schemas.microsoft.com/office/drawing/2014/main" val="3298843378"/>
                    </a:ext>
                  </a:extLst>
                </a:gridCol>
                <a:gridCol w="1164609">
                  <a:extLst>
                    <a:ext uri="{9D8B030D-6E8A-4147-A177-3AD203B41FA5}">
                      <a16:colId xmlns:a16="http://schemas.microsoft.com/office/drawing/2014/main" val="293920112"/>
                    </a:ext>
                  </a:extLst>
                </a:gridCol>
                <a:gridCol w="1160060">
                  <a:extLst>
                    <a:ext uri="{9D8B030D-6E8A-4147-A177-3AD203B41FA5}">
                      <a16:colId xmlns:a16="http://schemas.microsoft.com/office/drawing/2014/main" val="1321837951"/>
                    </a:ext>
                  </a:extLst>
                </a:gridCol>
                <a:gridCol w="1064525">
                  <a:extLst>
                    <a:ext uri="{9D8B030D-6E8A-4147-A177-3AD203B41FA5}">
                      <a16:colId xmlns:a16="http://schemas.microsoft.com/office/drawing/2014/main" val="3090442098"/>
                    </a:ext>
                  </a:extLst>
                </a:gridCol>
                <a:gridCol w="1114567">
                  <a:extLst>
                    <a:ext uri="{9D8B030D-6E8A-4147-A177-3AD203B41FA5}">
                      <a16:colId xmlns:a16="http://schemas.microsoft.com/office/drawing/2014/main" val="3886265343"/>
                    </a:ext>
                  </a:extLst>
                </a:gridCol>
                <a:gridCol w="1278340">
                  <a:extLst>
                    <a:ext uri="{9D8B030D-6E8A-4147-A177-3AD203B41FA5}">
                      <a16:colId xmlns:a16="http://schemas.microsoft.com/office/drawing/2014/main" val="2446771901"/>
                    </a:ext>
                  </a:extLst>
                </a:gridCol>
                <a:gridCol w="1660478">
                  <a:extLst>
                    <a:ext uri="{9D8B030D-6E8A-4147-A177-3AD203B41FA5}">
                      <a16:colId xmlns:a16="http://schemas.microsoft.com/office/drawing/2014/main" val="409293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Opción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Ejecuta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Muestra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Gráficos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Mensajes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Advertencias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8438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eval</a:t>
                      </a:r>
                      <a:r>
                        <a:rPr lang="es-CL" dirty="0"/>
                        <a:t>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0155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include</a:t>
                      </a:r>
                      <a:r>
                        <a:rPr lang="es-CL" dirty="0"/>
                        <a:t>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35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/>
                        <a:t>echo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848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results</a:t>
                      </a:r>
                      <a:r>
                        <a:rPr lang="es-CL" dirty="0"/>
                        <a:t> = “</a:t>
                      </a:r>
                      <a:r>
                        <a:rPr lang="es-CL" dirty="0" err="1"/>
                        <a:t>hide</a:t>
                      </a:r>
                      <a:r>
                        <a:rPr lang="es-CL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524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fig.show</a:t>
                      </a:r>
                      <a:r>
                        <a:rPr lang="es-CL" dirty="0"/>
                        <a:t> = “</a:t>
                      </a:r>
                      <a:r>
                        <a:rPr lang="es-CL" dirty="0" err="1"/>
                        <a:t>hide</a:t>
                      </a:r>
                      <a:r>
                        <a:rPr lang="es-CL" dirty="0"/>
                        <a:t>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28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message</a:t>
                      </a:r>
                      <a:r>
                        <a:rPr lang="es-CL" dirty="0"/>
                        <a:t>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339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CL" dirty="0" err="1"/>
                        <a:t>warning</a:t>
                      </a:r>
                      <a:r>
                        <a:rPr lang="es-CL" dirty="0"/>
                        <a:t> = 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C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17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86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 err="1">
                <a:solidFill>
                  <a:schemeClr val="bg1"/>
                </a:solidFill>
              </a:rPr>
              <a:t>Texto</a:t>
            </a:r>
            <a:r>
              <a:rPr lang="en-US" b="0" dirty="0">
                <a:solidFill>
                  <a:schemeClr val="bg1"/>
                </a:solidFill>
              </a:rPr>
              <a:t>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Figuras</a:t>
            </a:r>
            <a:r>
              <a:rPr lang="en-US" sz="1800" b="0" dirty="0">
                <a:solidFill>
                  <a:schemeClr val="bg1"/>
                </a:solidFill>
              </a:rPr>
              <a:t> y </a:t>
            </a:r>
            <a:r>
              <a:rPr lang="en-US" sz="1800" b="0" dirty="0" err="1">
                <a:solidFill>
                  <a:schemeClr val="bg1"/>
                </a:solidFill>
              </a:rPr>
              <a:t>tablas</a:t>
            </a:r>
            <a:r>
              <a:rPr lang="en-US" sz="1800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y pies de </a:t>
            </a:r>
            <a:r>
              <a:rPr lang="en-US" sz="1800" b="0" dirty="0" err="1">
                <a:solidFill>
                  <a:schemeClr val="bg1"/>
                </a:solidFill>
              </a:rPr>
              <a:t>páginaand</a:t>
            </a:r>
            <a:r>
              <a:rPr lang="en-US" sz="1800" b="0" dirty="0">
                <a:solidFill>
                  <a:schemeClr val="bg1"/>
                </a:solidFill>
              </a:rPr>
              <a:t>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Código R y HTML.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EStructurA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5"/>
            <a:ext cx="11388437" cy="4721059"/>
          </a:xfrm>
        </p:spPr>
        <p:txBody>
          <a:bodyPr>
            <a:noAutofit/>
          </a:bodyPr>
          <a:lstStyle/>
          <a:p>
            <a:r>
              <a:rPr lang="es-ES" b="0" dirty="0">
                <a:solidFill>
                  <a:schemeClr val="bg1"/>
                </a:solidFill>
              </a:rPr>
              <a:t>Encabezados: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“#” se designa título.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“##” subtítulo, con “###” tercer encabezado, y así.</a:t>
            </a:r>
            <a:endParaRPr lang="es-ES" b="0" dirty="0">
              <a:solidFill>
                <a:schemeClr val="bg1"/>
              </a:solidFill>
            </a:endParaRPr>
          </a:p>
          <a:p>
            <a:r>
              <a:rPr lang="es-ES" b="0" dirty="0">
                <a:solidFill>
                  <a:schemeClr val="bg1"/>
                </a:solidFill>
              </a:rPr>
              <a:t>Texto: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“*” al inicio y final de texto se designa cursiva.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“**” al inicio y final del texto se designa </a:t>
            </a:r>
            <a:r>
              <a:rPr lang="es-ES" sz="1800" b="0" dirty="0" err="1">
                <a:solidFill>
                  <a:schemeClr val="bg1"/>
                </a:solidFill>
              </a:rPr>
              <a:t>chokita</a:t>
            </a:r>
            <a:r>
              <a:rPr lang="es-ES" sz="1800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“~” al inicio y final del texto se designa subíndice y “^” al inicio y final del texto señala </a:t>
            </a:r>
            <a:r>
              <a:rPr lang="es-ES" sz="1800" b="0" dirty="0" err="1">
                <a:solidFill>
                  <a:schemeClr val="bg1"/>
                </a:solidFill>
              </a:rPr>
              <a:t>supraíndice</a:t>
            </a:r>
            <a:r>
              <a:rPr lang="es-ES" sz="1800" b="0" dirty="0">
                <a:solidFill>
                  <a:schemeClr val="bg1"/>
                </a:solidFill>
              </a:rPr>
              <a:t>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&lt;\</a:t>
            </a:r>
            <a:r>
              <a:rPr lang="es-ES" sz="1800" b="0" dirty="0" err="1">
                <a:solidFill>
                  <a:schemeClr val="bg1"/>
                </a:solidFill>
              </a:rPr>
              <a:t>span</a:t>
            </a:r>
            <a:r>
              <a:rPr lang="es-ES" sz="1800" b="0" dirty="0">
                <a:solidFill>
                  <a:schemeClr val="bg1"/>
                </a:solidFill>
              </a:rPr>
              <a:t> </a:t>
            </a:r>
            <a:r>
              <a:rPr lang="es-ES" sz="1800" b="0" dirty="0" err="1">
                <a:solidFill>
                  <a:schemeClr val="bg1"/>
                </a:solidFill>
              </a:rPr>
              <a:t>style</a:t>
            </a:r>
            <a:r>
              <a:rPr lang="es-ES" sz="1800" b="0" dirty="0">
                <a:solidFill>
                  <a:schemeClr val="bg1"/>
                </a:solidFill>
              </a:rPr>
              <a:t>="</a:t>
            </a:r>
            <a:r>
              <a:rPr lang="es-ES" sz="1800" b="0" dirty="0" err="1">
                <a:solidFill>
                  <a:schemeClr val="bg1"/>
                </a:solidFill>
              </a:rPr>
              <a:t>color:red</a:t>
            </a:r>
            <a:r>
              <a:rPr lang="es-ES" sz="1800" b="0" dirty="0">
                <a:solidFill>
                  <a:schemeClr val="bg1"/>
                </a:solidFill>
              </a:rPr>
              <a:t>"&gt;Texto rojo&lt;\</a:t>
            </a:r>
            <a:r>
              <a:rPr lang="es-ES" sz="1800" b="0" dirty="0" err="1">
                <a:solidFill>
                  <a:schemeClr val="bg1"/>
                </a:solidFill>
              </a:rPr>
              <a:t>span</a:t>
            </a:r>
            <a:r>
              <a:rPr lang="es-ES" sz="1800" b="0" dirty="0">
                <a:solidFill>
                  <a:schemeClr val="bg1"/>
                </a:solidFill>
              </a:rPr>
              <a:t>&gt; para texto rojo.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ES" sz="1800" b="0" dirty="0">
                <a:solidFill>
                  <a:schemeClr val="bg1"/>
                </a:solidFill>
              </a:rPr>
              <a:t>Con un “*” al inicio del texto indica listado.</a:t>
            </a: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Más opciones </a:t>
            </a:r>
            <a:r>
              <a:rPr lang="es-ES" sz="1800" dirty="0">
                <a:solidFill>
                  <a:schemeClr val="tx2"/>
                </a:solidFill>
                <a:hlinkClick r:id="rId2"/>
              </a:rPr>
              <a:t>AQUÍ</a:t>
            </a:r>
            <a:endParaRPr lang="es-ES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325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Ejemplo</a:t>
            </a: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Boletín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laboral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Experiencia</a:t>
            </a:r>
            <a:r>
              <a:rPr lang="en-US" dirty="0">
                <a:solidFill>
                  <a:schemeClr val="bg1"/>
                </a:solidFill>
              </a:rPr>
              <a:t> personal con reports </a:t>
            </a:r>
            <a:r>
              <a:rPr lang="en-US" dirty="0" err="1">
                <a:solidFill>
                  <a:schemeClr val="bg1"/>
                </a:solidFill>
              </a:rPr>
              <a:t>automatizados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Trabajo</a:t>
            </a:r>
            <a:r>
              <a:rPr lang="en-US" sz="1800" b="0" dirty="0">
                <a:solidFill>
                  <a:schemeClr val="bg1"/>
                </a:solidFill>
              </a:rPr>
              <a:t> con </a:t>
            </a:r>
            <a:r>
              <a:rPr lang="en-US" sz="1800" b="0" dirty="0" err="1">
                <a:solidFill>
                  <a:schemeClr val="bg1"/>
                </a:solidFill>
              </a:rPr>
              <a:t>datos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mensuales</a:t>
            </a:r>
            <a:r>
              <a:rPr lang="en-US" sz="1800" b="0" dirty="0">
                <a:solidFill>
                  <a:schemeClr val="bg1"/>
                </a:solidFill>
              </a:rPr>
              <a:t> del INE.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Tiempo</a:t>
            </a:r>
            <a:r>
              <a:rPr lang="en-US" sz="1800" b="0" dirty="0">
                <a:solidFill>
                  <a:schemeClr val="bg1"/>
                </a:solidFill>
              </a:rPr>
              <a:t> de 2 horas para </a:t>
            </a:r>
            <a:r>
              <a:rPr lang="en-US" sz="1800" b="0" dirty="0" err="1">
                <a:solidFill>
                  <a:schemeClr val="bg1"/>
                </a:solidFill>
              </a:rPr>
              <a:t>generar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los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boletines</a:t>
            </a:r>
            <a:r>
              <a:rPr lang="en-US" sz="1800" b="0" dirty="0">
                <a:solidFill>
                  <a:schemeClr val="bg1"/>
                </a:solidFill>
              </a:rPr>
              <a:t> y </a:t>
            </a:r>
            <a:r>
              <a:rPr lang="en-US" sz="1800" b="0" dirty="0" err="1">
                <a:solidFill>
                  <a:schemeClr val="bg1"/>
                </a:solidFill>
              </a:rPr>
              <a:t>enviarlos</a:t>
            </a:r>
            <a:r>
              <a:rPr lang="en-US" sz="1800" b="0" dirty="0">
                <a:solidFill>
                  <a:schemeClr val="bg1"/>
                </a:solidFill>
              </a:rPr>
              <a:t> a </a:t>
            </a:r>
            <a:r>
              <a:rPr lang="en-US" sz="1800" b="0" dirty="0" err="1">
                <a:solidFill>
                  <a:schemeClr val="bg1"/>
                </a:solidFill>
              </a:rPr>
              <a:t>investigadores</a:t>
            </a:r>
            <a:r>
              <a:rPr lang="en-US" sz="1800" b="0" dirty="0">
                <a:solidFill>
                  <a:schemeClr val="bg1"/>
                </a:solidFill>
              </a:rPr>
              <a:t> para </a:t>
            </a:r>
            <a:r>
              <a:rPr lang="en-US" sz="1800" b="0" dirty="0" err="1">
                <a:solidFill>
                  <a:schemeClr val="bg1"/>
                </a:solidFill>
              </a:rPr>
              <a:t>discusión</a:t>
            </a:r>
            <a:r>
              <a:rPr lang="en-US" sz="1800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Era </a:t>
            </a:r>
            <a:r>
              <a:rPr lang="en-US" sz="1800" b="0" dirty="0" err="1">
                <a:solidFill>
                  <a:schemeClr val="bg1"/>
                </a:solidFill>
              </a:rPr>
              <a:t>necesario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dedicar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tiempo</a:t>
            </a:r>
            <a:r>
              <a:rPr lang="en-US" sz="1800" b="0" dirty="0">
                <a:solidFill>
                  <a:schemeClr val="bg1"/>
                </a:solidFill>
              </a:rPr>
              <a:t> a la </a:t>
            </a:r>
            <a:r>
              <a:rPr lang="en-US" sz="1800" b="0" dirty="0" err="1">
                <a:solidFill>
                  <a:schemeClr val="bg1"/>
                </a:solidFill>
              </a:rPr>
              <a:t>creación</a:t>
            </a:r>
            <a:r>
              <a:rPr lang="en-US" sz="1800" b="0" dirty="0">
                <a:solidFill>
                  <a:schemeClr val="bg1"/>
                </a:solidFill>
              </a:rPr>
              <a:t> de material </a:t>
            </a:r>
            <a:r>
              <a:rPr lang="en-US" sz="1800" b="0" dirty="0" err="1">
                <a:solidFill>
                  <a:schemeClr val="bg1"/>
                </a:solidFill>
              </a:rPr>
              <a:t>complementario</a:t>
            </a:r>
            <a:r>
              <a:rPr lang="en-US" sz="1800" b="0" dirty="0">
                <a:solidFill>
                  <a:schemeClr val="bg1"/>
                </a:solidFill>
              </a:rPr>
              <a:t> para </a:t>
            </a:r>
            <a:r>
              <a:rPr lang="en-US" sz="1800" b="0" dirty="0" err="1">
                <a:solidFill>
                  <a:schemeClr val="bg1"/>
                </a:solidFill>
              </a:rPr>
              <a:t>contexto</a:t>
            </a:r>
            <a:r>
              <a:rPr lang="en-US" sz="1800" b="0" dirty="0">
                <a:solidFill>
                  <a:schemeClr val="bg1"/>
                </a:solidFill>
              </a:rPr>
              <a:t> del </a:t>
            </a:r>
            <a:r>
              <a:rPr lang="en-US" sz="1800" b="0" dirty="0" err="1">
                <a:solidFill>
                  <a:schemeClr val="bg1"/>
                </a:solidFill>
              </a:rPr>
              <a:t>mes</a:t>
            </a:r>
            <a:r>
              <a:rPr lang="en-US" sz="1800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 err="1">
                <a:solidFill>
                  <a:schemeClr val="bg1"/>
                </a:solidFill>
              </a:rPr>
              <a:t>Subir</a:t>
            </a:r>
            <a:r>
              <a:rPr lang="en-US" sz="1800" b="0" dirty="0">
                <a:solidFill>
                  <a:schemeClr val="bg1"/>
                </a:solidFill>
              </a:rPr>
              <a:t> </a:t>
            </a:r>
            <a:r>
              <a:rPr lang="en-US" sz="1800" b="0" dirty="0" err="1">
                <a:solidFill>
                  <a:schemeClr val="bg1"/>
                </a:solidFill>
              </a:rPr>
              <a:t>informes</a:t>
            </a:r>
            <a:r>
              <a:rPr lang="en-US" sz="1800" b="0" dirty="0">
                <a:solidFill>
                  <a:schemeClr val="bg1"/>
                </a:solidFill>
              </a:rPr>
              <a:t> finales a </a:t>
            </a:r>
            <a:r>
              <a:rPr lang="en-US" sz="1800" b="0" dirty="0" err="1">
                <a:solidFill>
                  <a:schemeClr val="bg1"/>
                </a:solidFill>
              </a:rPr>
              <a:t>página</a:t>
            </a:r>
            <a:r>
              <a:rPr lang="en-US" sz="1800" b="0" dirty="0">
                <a:solidFill>
                  <a:schemeClr val="bg1"/>
                </a:solidFill>
              </a:rPr>
              <a:t> web.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Boletín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laboral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34434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Año</a:t>
                          </a:r>
                          <a:r>
                            <a:rPr lang="en-US" sz="1200" noProof="0" dirty="0"/>
                            <a:t> del </a:t>
                          </a:r>
                          <a:r>
                            <a:rPr lang="en-US" sz="1200" noProof="0" dirty="0" err="1"/>
                            <a:t>trimestre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a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Mes</a:t>
                          </a:r>
                          <a:r>
                            <a:rPr lang="en-US" sz="1200" noProof="0" dirty="0"/>
                            <a:t> central del </a:t>
                          </a:r>
                          <a:r>
                            <a:rPr lang="en-US" sz="1200" noProof="0" dirty="0" err="1"/>
                            <a:t>trimestre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a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Abril.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a 16 (integer). E.g.: region == 13 -&gt; </a:t>
                          </a:r>
                          <a:r>
                            <a:rPr lang="en-US" sz="1200" noProof="0" dirty="0" err="1"/>
                            <a:t>Región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Metropolitana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L" sz="1200" noProof="0" dirty="0"/>
                            <a:t>C</a:t>
                          </a:r>
                          <a:r>
                            <a:rPr lang="en-US" sz="1200" noProof="0" dirty="0" err="1"/>
                            <a:t>ategoría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laboral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</a:t>
                          </a:r>
                          <a:r>
                            <a:rPr lang="en-US" sz="1200" noProof="0" dirty="0" err="1"/>
                            <a:t>Menos</a:t>
                          </a:r>
                          <a:r>
                            <a:rPr lang="en-US" sz="1200" noProof="0" dirty="0"/>
                            <a:t> de 15 </a:t>
                          </a:r>
                          <a:r>
                            <a:rPr lang="en-US" sz="1200" noProof="0" dirty="0" err="1"/>
                            <a:t>años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1: Persona </a:t>
                          </a:r>
                          <a:r>
                            <a:rPr lang="en-US" sz="1200" noProof="0" dirty="0" err="1"/>
                            <a:t>asalariado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2: Persona no </a:t>
                          </a:r>
                          <a:r>
                            <a:rPr lang="en-US" sz="1200" noProof="0" dirty="0" err="1"/>
                            <a:t>asalariado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3: Persona </a:t>
                          </a:r>
                          <a:r>
                            <a:rPr lang="en-US" sz="1200" noProof="0" dirty="0" err="1"/>
                            <a:t>asalariada</a:t>
                          </a:r>
                          <a:r>
                            <a:rPr lang="en-US" sz="1200" noProof="0" dirty="0"/>
                            <a:t> no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4: </a:t>
                          </a:r>
                          <a:r>
                            <a:rPr lang="en-US" sz="1200" noProof="0" dirty="0" err="1"/>
                            <a:t>Cesante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5: </a:t>
                          </a:r>
                          <a:r>
                            <a:rPr lang="en-US" sz="1200" noProof="0" dirty="0" err="1"/>
                            <a:t>Buscando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enmpleo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por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primera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vez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6: Persona que </a:t>
                          </a:r>
                          <a:r>
                            <a:rPr lang="en-US" sz="1200" noProof="0" dirty="0" err="1"/>
                            <a:t>finalizó</a:t>
                          </a:r>
                          <a:r>
                            <a:rPr lang="en-US" sz="1200" noProof="0" dirty="0"/>
                            <a:t> de </a:t>
                          </a:r>
                          <a:r>
                            <a:rPr lang="en-US" sz="1200" noProof="0" dirty="0" err="1"/>
                            <a:t>estudiar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7: Persona que </a:t>
                          </a:r>
                          <a:r>
                            <a:rPr lang="en-US" sz="1200" noProof="0" dirty="0" err="1"/>
                            <a:t>estaba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pero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ya</a:t>
                          </a:r>
                          <a:r>
                            <a:rPr lang="en-US" sz="1200" noProof="0" dirty="0"/>
                            <a:t> no</a:t>
                          </a:r>
                        </a:p>
                        <a:p>
                          <a:r>
                            <a:rPr lang="en-US" sz="1200" noProof="0" dirty="0"/>
                            <a:t>8: Persona que </a:t>
                          </a:r>
                          <a:r>
                            <a:rPr lang="en-US" sz="1200" noProof="0" dirty="0" err="1"/>
                            <a:t>podría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estar</a:t>
                          </a:r>
                          <a:r>
                            <a:rPr lang="en-US" sz="1200" noProof="0" dirty="0"/>
                            <a:t> disponible </a:t>
                          </a:r>
                          <a:r>
                            <a:rPr lang="en-US" sz="1200" noProof="0" dirty="0" err="1"/>
                            <a:t>pero</a:t>
                          </a:r>
                          <a:r>
                            <a:rPr lang="en-US" sz="1200" noProof="0" dirty="0"/>
                            <a:t> no </a:t>
                          </a:r>
                          <a:r>
                            <a:rPr lang="en-US" sz="1200" noProof="0" dirty="0" err="1"/>
                            <a:t>está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9: Personas no </a:t>
                          </a:r>
                          <a:r>
                            <a:rPr lang="en-US" sz="1200" noProof="0" dirty="0" err="1"/>
                            <a:t>disponibles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ni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Edad</a:t>
                          </a:r>
                          <a:r>
                            <a:rPr lang="en-US" sz="1200" noProof="0" dirty="0"/>
                            <a:t> (continua)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a</a:t>
                          </a:r>
                          <a:r>
                            <a:rPr lang="en-US" sz="1200" baseline="0" noProof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Factor de </a:t>
                          </a:r>
                          <a:r>
                            <a:rPr lang="en-US" sz="1200" noProof="0" dirty="0" err="1"/>
                            <a:t>expansión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334434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Año</a:t>
                          </a:r>
                          <a:r>
                            <a:rPr lang="en-US" sz="1200" noProof="0" dirty="0"/>
                            <a:t> del </a:t>
                          </a:r>
                          <a:r>
                            <a:rPr lang="en-US" sz="1200" noProof="0" dirty="0" err="1"/>
                            <a:t>trimestre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a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Mes</a:t>
                          </a:r>
                          <a:r>
                            <a:rPr lang="en-US" sz="1200" noProof="0" dirty="0"/>
                            <a:t> central del </a:t>
                          </a:r>
                          <a:r>
                            <a:rPr lang="en-US" sz="1200" noProof="0" dirty="0" err="1"/>
                            <a:t>trimestre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a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Abril.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a 16 (integer). E.g.: region == 13 -&gt; </a:t>
                          </a:r>
                          <a:r>
                            <a:rPr lang="en-US" sz="1200" noProof="0" dirty="0" err="1"/>
                            <a:t>Región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Metropolitana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CL" sz="1200" noProof="0" dirty="0"/>
                            <a:t>C</a:t>
                          </a:r>
                          <a:r>
                            <a:rPr lang="en-US" sz="1200" noProof="0" dirty="0" err="1"/>
                            <a:t>ategoría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laboral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</a:t>
                          </a:r>
                          <a:r>
                            <a:rPr lang="en-US" sz="1200" noProof="0" dirty="0" err="1"/>
                            <a:t>Menos</a:t>
                          </a:r>
                          <a:r>
                            <a:rPr lang="en-US" sz="1200" noProof="0" dirty="0"/>
                            <a:t> de 15 </a:t>
                          </a:r>
                          <a:r>
                            <a:rPr lang="en-US" sz="1200" noProof="0" dirty="0" err="1"/>
                            <a:t>años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1: Persona </a:t>
                          </a:r>
                          <a:r>
                            <a:rPr lang="en-US" sz="1200" noProof="0" dirty="0" err="1"/>
                            <a:t>asalariado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2: Persona no </a:t>
                          </a:r>
                          <a:r>
                            <a:rPr lang="en-US" sz="1200" noProof="0" dirty="0" err="1"/>
                            <a:t>asalariado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3: Persona </a:t>
                          </a:r>
                          <a:r>
                            <a:rPr lang="en-US" sz="1200" noProof="0" dirty="0" err="1"/>
                            <a:t>asalariada</a:t>
                          </a:r>
                          <a:r>
                            <a:rPr lang="en-US" sz="1200" noProof="0" dirty="0"/>
                            <a:t> no </a:t>
                          </a:r>
                          <a:r>
                            <a:rPr lang="en-US" sz="1200" noProof="0" dirty="0" err="1"/>
                            <a:t>trabajando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4: </a:t>
                          </a:r>
                          <a:r>
                            <a:rPr lang="en-US" sz="1200" noProof="0" dirty="0" err="1"/>
                            <a:t>Cesante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5: </a:t>
                          </a:r>
                          <a:r>
                            <a:rPr lang="en-US" sz="1200" noProof="0" dirty="0" err="1"/>
                            <a:t>Buscando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enmpleo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por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primera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vez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6: Persona que </a:t>
                          </a:r>
                          <a:r>
                            <a:rPr lang="en-US" sz="1200" noProof="0" dirty="0" err="1"/>
                            <a:t>finalizó</a:t>
                          </a:r>
                          <a:r>
                            <a:rPr lang="en-US" sz="1200" noProof="0" dirty="0"/>
                            <a:t> de </a:t>
                          </a:r>
                          <a:r>
                            <a:rPr lang="en-US" sz="1200" noProof="0" dirty="0" err="1"/>
                            <a:t>estudiar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7: Persona que </a:t>
                          </a:r>
                          <a:r>
                            <a:rPr lang="en-US" sz="1200" noProof="0" dirty="0" err="1"/>
                            <a:t>estaba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pero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ya</a:t>
                          </a:r>
                          <a:r>
                            <a:rPr lang="en-US" sz="1200" noProof="0" dirty="0"/>
                            <a:t> no</a:t>
                          </a:r>
                        </a:p>
                        <a:p>
                          <a:r>
                            <a:rPr lang="en-US" sz="1200" noProof="0" dirty="0"/>
                            <a:t>8: Persona que </a:t>
                          </a:r>
                          <a:r>
                            <a:rPr lang="en-US" sz="1200" noProof="0" dirty="0" err="1"/>
                            <a:t>podría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estar</a:t>
                          </a:r>
                          <a:r>
                            <a:rPr lang="en-US" sz="1200" noProof="0" dirty="0"/>
                            <a:t> disponible </a:t>
                          </a:r>
                          <a:r>
                            <a:rPr lang="en-US" sz="1200" noProof="0" dirty="0" err="1"/>
                            <a:t>pero</a:t>
                          </a:r>
                          <a:r>
                            <a:rPr lang="en-US" sz="1200" noProof="0" dirty="0"/>
                            <a:t> no </a:t>
                          </a:r>
                          <a:r>
                            <a:rPr lang="en-US" sz="1200" noProof="0" dirty="0" err="1"/>
                            <a:t>está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endParaRPr lang="en-US" sz="1200" noProof="0" dirty="0"/>
                        </a:p>
                        <a:p>
                          <a:r>
                            <a:rPr lang="en-US" sz="1200" noProof="0" dirty="0"/>
                            <a:t>9: Personas no </a:t>
                          </a:r>
                          <a:r>
                            <a:rPr lang="en-US" sz="1200" noProof="0" dirty="0" err="1"/>
                            <a:t>disponibles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ni</a:t>
                          </a:r>
                          <a:r>
                            <a:rPr lang="en-US" sz="1200" noProof="0" dirty="0"/>
                            <a:t> </a:t>
                          </a:r>
                          <a:r>
                            <a:rPr lang="en-US" sz="1200" noProof="0" dirty="0" err="1"/>
                            <a:t>buscando</a:t>
                          </a:r>
                          <a:endParaRPr lang="en-US" sz="1200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 err="1"/>
                            <a:t>Edad</a:t>
                          </a:r>
                          <a:r>
                            <a:rPr lang="en-US" sz="1200" noProof="0" dirty="0"/>
                            <a:t> (continua)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Factor de </a:t>
                          </a:r>
                          <a:r>
                            <a:rPr lang="en-US" sz="1200" noProof="0" dirty="0" err="1"/>
                            <a:t>expansión</a:t>
                          </a:r>
                          <a:endParaRPr lang="en-US" sz="1200" noProof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Carpetas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La data y </a:t>
            </a:r>
            <a:r>
              <a:rPr lang="en-US" dirty="0" err="1">
                <a:solidFill>
                  <a:schemeClr val="bg1"/>
                </a:solidFill>
              </a:rPr>
              <a:t>códigos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encuentran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mi </a:t>
            </a:r>
            <a:r>
              <a:rPr lang="en-US" dirty="0" err="1">
                <a:solidFill>
                  <a:schemeClr val="bg1"/>
                </a:solidFill>
              </a:rPr>
              <a:t>cuenta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archive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que no </a:t>
            </a:r>
            <a:r>
              <a:rPr lang="en-US" b="0" dirty="0" err="1">
                <a:solidFill>
                  <a:schemeClr val="bg1"/>
                </a:solidFill>
              </a:rPr>
              <a:t>está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automatizado</a:t>
            </a:r>
            <a:r>
              <a:rPr lang="en-US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archive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optimizado</a:t>
            </a:r>
            <a:r>
              <a:rPr lang="en-US" b="0" dirty="0">
                <a:solidFill>
                  <a:schemeClr val="bg1"/>
                </a:solidFill>
              </a:rPr>
              <a:t> y </a:t>
            </a:r>
            <a:r>
              <a:rPr lang="en-US" b="0" dirty="0" err="1">
                <a:solidFill>
                  <a:schemeClr val="bg1"/>
                </a:solidFill>
              </a:rPr>
              <a:t>automatizado</a:t>
            </a:r>
            <a:r>
              <a:rPr lang="en-US" b="0" dirty="0">
                <a:solidFill>
                  <a:schemeClr val="bg1"/>
                </a:solidFill>
              </a:rPr>
              <a:t>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</a:t>
            </a:r>
            <a:r>
              <a:rPr lang="en-US" b="0" dirty="0" err="1">
                <a:solidFill>
                  <a:schemeClr val="bg1"/>
                </a:solidFill>
              </a:rPr>
              <a:t>carpetas</a:t>
            </a:r>
            <a:r>
              <a:rPr lang="en-US" b="0" dirty="0">
                <a:solidFill>
                  <a:schemeClr val="bg1"/>
                </a:solidFill>
              </a:rPr>
              <a:t> con </a:t>
            </a:r>
            <a:r>
              <a:rPr lang="en-US" b="0" dirty="0" err="1">
                <a:solidFill>
                  <a:schemeClr val="bg1"/>
                </a:solidFill>
              </a:rPr>
              <a:t>archivos</a:t>
            </a:r>
            <a:r>
              <a:rPr lang="en-US" b="0" dirty="0">
                <a:solidFill>
                  <a:schemeClr val="bg1"/>
                </a:solidFill>
              </a:rPr>
              <a:t> de la </a:t>
            </a:r>
            <a:r>
              <a:rPr lang="en-US" b="0" dirty="0" err="1">
                <a:solidFill>
                  <a:schemeClr val="bg1"/>
                </a:solidFill>
              </a:rPr>
              <a:t>Encuesta</a:t>
            </a:r>
            <a:r>
              <a:rPr lang="en-US" b="0" dirty="0">
                <a:solidFill>
                  <a:schemeClr val="bg1"/>
                </a:solidFill>
              </a:rPr>
              <a:t> Nacional de </a:t>
            </a:r>
            <a:r>
              <a:rPr lang="en-US" b="0" dirty="0" err="1">
                <a:solidFill>
                  <a:schemeClr val="bg1"/>
                </a:solidFill>
              </a:rPr>
              <a:t>Empleo</a:t>
            </a:r>
            <a:r>
              <a:rPr lang="en-US" b="0" dirty="0">
                <a:solidFill>
                  <a:schemeClr val="bg1"/>
                </a:solidFill>
              </a:rPr>
              <a:t> del INE (</a:t>
            </a:r>
            <a:r>
              <a:rPr lang="en-US" b="0" dirty="0" err="1">
                <a:solidFill>
                  <a:schemeClr val="bg1"/>
                </a:solidFill>
              </a:rPr>
              <a:t>frecuencia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mensual</a:t>
            </a:r>
            <a:r>
              <a:rPr lang="en-US" b="0" dirty="0">
                <a:solidFill>
                  <a:schemeClr val="bg1"/>
                </a:solidFill>
              </a:rPr>
              <a:t>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para usar con archive “example 02”.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</a:t>
            </a:r>
            <a:r>
              <a:rPr lang="en-US" b="0" dirty="0" err="1">
                <a:solidFill>
                  <a:schemeClr val="bg1"/>
                </a:solidFill>
              </a:rPr>
              <a:t>archivo</a:t>
            </a:r>
            <a:r>
              <a:rPr lang="en-US" b="0" dirty="0">
                <a:solidFill>
                  <a:schemeClr val="bg1"/>
                </a:solidFill>
              </a:rPr>
              <a:t> que se </a:t>
            </a:r>
            <a:r>
              <a:rPr lang="en-US" b="0" dirty="0" err="1">
                <a:solidFill>
                  <a:schemeClr val="bg1"/>
                </a:solidFill>
              </a:rPr>
              <a:t>usará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como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referencia</a:t>
            </a:r>
            <a:r>
              <a:rPr lang="en-US" b="0" dirty="0">
                <a:solidFill>
                  <a:schemeClr val="bg1"/>
                </a:solidFill>
              </a:rPr>
              <a:t> para </a:t>
            </a:r>
            <a:r>
              <a:rPr lang="en-US" b="0" dirty="0" err="1">
                <a:solidFill>
                  <a:schemeClr val="bg1"/>
                </a:solidFill>
              </a:rPr>
              <a:t>crear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el</a:t>
            </a:r>
            <a:r>
              <a:rPr lang="en-US" b="0" dirty="0">
                <a:solidFill>
                  <a:schemeClr val="bg1"/>
                </a:solidFill>
              </a:rPr>
              <a:t> </a:t>
            </a:r>
            <a:r>
              <a:rPr lang="en-US" b="0" dirty="0" err="1">
                <a:solidFill>
                  <a:schemeClr val="bg1"/>
                </a:solidFill>
              </a:rPr>
              <a:t>archivo</a:t>
            </a:r>
            <a:r>
              <a:rPr lang="en-US" b="0" dirty="0">
                <a:solidFill>
                  <a:schemeClr val="bg1"/>
                </a:solidFill>
              </a:rPr>
              <a:t> Word </a:t>
            </a:r>
            <a:r>
              <a:rPr lang="en-US" b="0" dirty="0" err="1">
                <a:solidFill>
                  <a:schemeClr val="bg1"/>
                </a:solidFill>
              </a:rPr>
              <a:t>en</a:t>
            </a:r>
            <a:r>
              <a:rPr lang="en-US" b="0" dirty="0">
                <a:solidFill>
                  <a:schemeClr val="bg1"/>
                </a:solidFill>
              </a:rPr>
              <a:t> “example 02”.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32771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¿Que son R y 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Lenguaje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906954"/>
          </a:xfrm>
        </p:spPr>
        <p:txBody>
          <a:bodyPr/>
          <a:lstStyle/>
          <a:p>
            <a:r>
              <a:rPr lang="es-CL" dirty="0">
                <a:solidFill>
                  <a:schemeClr val="bg1"/>
                </a:solidFill>
              </a:rPr>
              <a:t>Software de acceso gratuito para computación estadística y gráfica.</a:t>
            </a:r>
          </a:p>
          <a:p>
            <a:r>
              <a:rPr lang="es-CL" b="0" dirty="0">
                <a:solidFill>
                  <a:schemeClr val="bg1"/>
                </a:solidFill>
              </a:rPr>
              <a:t>Usado en todo el mundo, como Python, Stata, SQL, </a:t>
            </a:r>
            <a:r>
              <a:rPr lang="es-CL" dirty="0">
                <a:solidFill>
                  <a:schemeClr val="bg1"/>
                </a:solidFill>
              </a:rPr>
              <a:t>entre otros</a:t>
            </a:r>
            <a:r>
              <a:rPr lang="es-CL" b="0" dirty="0">
                <a:solidFill>
                  <a:schemeClr val="bg1"/>
                </a:solidFill>
              </a:rPr>
              <a:t>.</a:t>
            </a:r>
          </a:p>
          <a:p>
            <a:r>
              <a:rPr lang="es-CL" dirty="0">
                <a:solidFill>
                  <a:schemeClr val="bg1"/>
                </a:solidFill>
              </a:rPr>
              <a:t>Implementado para</a:t>
            </a:r>
            <a:r>
              <a:rPr lang="es-CL" b="0" dirty="0">
                <a:solidFill>
                  <a:schemeClr val="bg1"/>
                </a:solidFill>
              </a:rPr>
              <a:t> Windows, Mac </a:t>
            </a:r>
            <a:r>
              <a:rPr lang="es-CL" dirty="0">
                <a:solidFill>
                  <a:schemeClr val="bg1"/>
                </a:solidFill>
              </a:rPr>
              <a:t>y</a:t>
            </a:r>
            <a:r>
              <a:rPr lang="es-CL" b="0" dirty="0">
                <a:solidFill>
                  <a:schemeClr val="bg1"/>
                </a:solidFill>
              </a:rPr>
              <a:t> Linux. </a:t>
            </a:r>
          </a:p>
          <a:p>
            <a:r>
              <a:rPr lang="es-CL" dirty="0" err="1">
                <a:solidFill>
                  <a:schemeClr val="bg1"/>
                </a:solidFill>
              </a:rPr>
              <a:t>Rstudio</a:t>
            </a:r>
            <a:r>
              <a:rPr lang="es-CL" dirty="0">
                <a:solidFill>
                  <a:schemeClr val="bg1"/>
                </a:solidFill>
              </a:rPr>
              <a:t> corresponde a un Entorno de Desarrollo Integrado (IDE), el cual brinda una mayor flexibilidad a R.</a:t>
            </a:r>
          </a:p>
          <a:p>
            <a:r>
              <a:rPr lang="es-CL" dirty="0">
                <a:solidFill>
                  <a:schemeClr val="bg1"/>
                </a:solidFill>
              </a:rPr>
              <a:t>El igual que muchos softwares de acceso gratuito, R posee una fuerte comunidad que ayuda al mejoramiento de la versatilidad de acciones.</a:t>
            </a:r>
            <a:endParaRPr lang="es-CL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Librerías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5"/>
            <a:ext cx="5999018" cy="467047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Manipulación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limpieza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datos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Análisis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estadísticos</a:t>
            </a:r>
            <a:r>
              <a:rPr lang="en-US" dirty="0">
                <a:solidFill>
                  <a:schemeClr val="bg1"/>
                </a:solidFill>
              </a:rPr>
              <a:t> y </a:t>
            </a:r>
            <a:r>
              <a:rPr lang="en-US" dirty="0" err="1">
                <a:solidFill>
                  <a:schemeClr val="bg1"/>
                </a:solidFill>
              </a:rPr>
              <a:t>econométrico</a:t>
            </a:r>
            <a:r>
              <a:rPr lang="en-US" b="0" dirty="0">
                <a:solidFill>
                  <a:schemeClr val="bg1"/>
                </a:solidFill>
              </a:rPr>
              <a:t>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Métodos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clasificación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caret, </a:t>
            </a:r>
            <a:r>
              <a:rPr lang="en-US" i="1" dirty="0" err="1">
                <a:solidFill>
                  <a:schemeClr val="bg1"/>
                </a:solidFill>
              </a:rPr>
              <a:t>keras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RSelenium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Diseño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aplicaciones</a:t>
            </a:r>
            <a:r>
              <a:rPr lang="en-US" dirty="0">
                <a:solidFill>
                  <a:schemeClr val="bg1"/>
                </a:solidFill>
              </a:rPr>
              <a:t> web y blogs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Creación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archivos</a:t>
            </a:r>
            <a:r>
              <a:rPr lang="en-US" dirty="0">
                <a:solidFill>
                  <a:schemeClr val="bg1"/>
                </a:solidFill>
              </a:rPr>
              <a:t> Word, PowerPoint y Excel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Graficar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Visualizaciones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usando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Reportes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automatizados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1487492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¿Por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qué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automatizar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trabajo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11388436" cy="4144954"/>
          </a:xfrm>
        </p:spPr>
        <p:txBody>
          <a:bodyPr/>
          <a:lstStyle/>
          <a:p>
            <a:r>
              <a:rPr lang="es-CL" b="0" dirty="0">
                <a:solidFill>
                  <a:schemeClr val="bg1"/>
                </a:solidFill>
              </a:rPr>
              <a:t>Reducción de tiempo en tareas repetitivas (codificar).</a:t>
            </a:r>
          </a:p>
          <a:p>
            <a:r>
              <a:rPr lang="es-CL" b="0" dirty="0">
                <a:solidFill>
                  <a:schemeClr val="bg1"/>
                </a:solidFill>
              </a:rPr>
              <a:t>Trabajo reproducible.</a:t>
            </a:r>
          </a:p>
          <a:p>
            <a:r>
              <a:rPr lang="es-CL" b="0" dirty="0">
                <a:solidFill>
                  <a:schemeClr val="bg1"/>
                </a:solidFill>
              </a:rPr>
              <a:t>Flexibilidad y rapidez al momento de crear </a:t>
            </a:r>
            <a:r>
              <a:rPr lang="es-CL" dirty="0">
                <a:solidFill>
                  <a:schemeClr val="bg1"/>
                </a:solidFill>
              </a:rPr>
              <a:t>múltiples archivos para distintos periodos de tiempo/países</a:t>
            </a:r>
            <a:r>
              <a:rPr lang="es-CL" b="0" dirty="0">
                <a:solidFill>
                  <a:schemeClr val="bg1"/>
                </a:solidFill>
              </a:rPr>
              <a:t>.</a:t>
            </a:r>
          </a:p>
          <a:p>
            <a:endParaRPr lang="es-CL" b="0" dirty="0">
              <a:solidFill>
                <a:schemeClr val="bg1"/>
              </a:solidFill>
            </a:endParaRPr>
          </a:p>
          <a:p>
            <a:r>
              <a:rPr lang="es-CL" b="1" dirty="0">
                <a:solidFill>
                  <a:schemeClr val="bg1"/>
                </a:solidFill>
              </a:rPr>
              <a:t>Requerimientos: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chemeClr val="bg1"/>
                </a:solidFill>
              </a:rPr>
              <a:t>   Flujo de data constante/frecuente.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chemeClr val="bg1"/>
                </a:solidFill>
              </a:rPr>
              <a:t>   Información estandarizada (estructura de la base de datos).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chemeClr val="bg1"/>
                </a:solidFill>
              </a:rPr>
              <a:t>   Grandes cantidades de información.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Que Podemos </a:t>
            </a:r>
            <a:r>
              <a:rPr kumimoji="0" lang="en-US" sz="4000" b="1" i="0" u="none" strike="noStrike" kern="1200" cap="all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automatizar</a:t>
            </a:r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83104"/>
          </a:xfrm>
        </p:spPr>
        <p:txBody>
          <a:bodyPr>
            <a:normAutofit/>
          </a:bodyPr>
          <a:lstStyle/>
          <a:p>
            <a:r>
              <a:rPr lang="es-CL" dirty="0" err="1">
                <a:solidFill>
                  <a:schemeClr val="bg1"/>
                </a:solidFill>
              </a:rPr>
              <a:t>Graficos</a:t>
            </a:r>
            <a:r>
              <a:rPr lang="es-CL" dirty="0">
                <a:solidFill>
                  <a:schemeClr val="bg1"/>
                </a:solidFill>
              </a:rPr>
              <a:t>: ¿Se utilizan las mismas figuras para todos los reportes?</a:t>
            </a:r>
          </a:p>
          <a:p>
            <a:r>
              <a:rPr lang="es-CL" dirty="0">
                <a:solidFill>
                  <a:schemeClr val="bg1"/>
                </a:solidFill>
              </a:rPr>
              <a:t>Tablas: ¿Se utilizan la misma información para las tablas de todos los reportes?</a:t>
            </a:r>
          </a:p>
          <a:p>
            <a:r>
              <a:rPr lang="es-CL" dirty="0">
                <a:solidFill>
                  <a:schemeClr val="bg1"/>
                </a:solidFill>
              </a:rPr>
              <a:t>Texto: ¿Existe información condicionada según el </a:t>
            </a:r>
            <a:r>
              <a:rPr lang="es-CL" dirty="0" err="1">
                <a:solidFill>
                  <a:schemeClr val="bg1"/>
                </a:solidFill>
              </a:rPr>
              <a:t>peridod</a:t>
            </a:r>
            <a:r>
              <a:rPr lang="es-CL" dirty="0">
                <a:solidFill>
                  <a:schemeClr val="bg1"/>
                </a:solidFill>
              </a:rPr>
              <a:t> de tiempo/grupo del reporte? (números, palabras) </a:t>
            </a:r>
          </a:p>
          <a:p>
            <a:endParaRPr lang="es-CL" b="0" dirty="0">
              <a:solidFill>
                <a:schemeClr val="bg1"/>
              </a:solidFill>
            </a:endParaRPr>
          </a:p>
          <a:p>
            <a:r>
              <a:rPr lang="es-CL" b="1" dirty="0" err="1">
                <a:solidFill>
                  <a:schemeClr val="bg1"/>
                </a:solidFill>
              </a:rPr>
              <a:t>Example</a:t>
            </a:r>
            <a:r>
              <a:rPr lang="es-CL" b="1" dirty="0">
                <a:solidFill>
                  <a:schemeClr val="bg1"/>
                </a:solidFill>
              </a:rPr>
              <a:t>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i="1" dirty="0">
                <a:solidFill>
                  <a:srgbClr val="FF0000"/>
                </a:solidFill>
              </a:rPr>
              <a:t>Hay </a:t>
            </a:r>
            <a:r>
              <a:rPr lang="es-CL" sz="1800" i="1" dirty="0">
                <a:solidFill>
                  <a:srgbClr val="7030A0"/>
                </a:solidFill>
              </a:rPr>
              <a:t>7,073,193</a:t>
            </a:r>
            <a:r>
              <a:rPr lang="es-CL" sz="1800" i="1" dirty="0">
                <a:solidFill>
                  <a:schemeClr val="bg1"/>
                </a:solidFill>
              </a:rPr>
              <a:t> </a:t>
            </a:r>
            <a:r>
              <a:rPr lang="es-CL" sz="1800" i="1" dirty="0">
                <a:solidFill>
                  <a:srgbClr val="FF0000"/>
                </a:solidFill>
              </a:rPr>
              <a:t>personas ocupadas en </a:t>
            </a:r>
            <a:r>
              <a:rPr lang="es-CL" sz="1800" i="1" dirty="0">
                <a:solidFill>
                  <a:srgbClr val="7030A0"/>
                </a:solidFill>
              </a:rPr>
              <a:t>Abril-2021</a:t>
            </a:r>
            <a:r>
              <a:rPr lang="es-CL" sz="1800" i="1" dirty="0">
                <a:solidFill>
                  <a:schemeClr val="bg1"/>
                </a:solidFill>
              </a:rPr>
              <a:t>, </a:t>
            </a:r>
            <a:r>
              <a:rPr lang="es-CL" sz="1800" i="1" dirty="0">
                <a:solidFill>
                  <a:srgbClr val="7030A0"/>
                </a:solidFill>
              </a:rPr>
              <a:t>1,893,345 menos </a:t>
            </a:r>
            <a:r>
              <a:rPr lang="es-CL" sz="1800" i="1" dirty="0">
                <a:solidFill>
                  <a:srgbClr val="FF0000"/>
                </a:solidFill>
              </a:rPr>
              <a:t>que en</a:t>
            </a:r>
            <a:r>
              <a:rPr lang="es-CL" sz="1800" i="1" dirty="0">
                <a:solidFill>
                  <a:schemeClr val="bg1"/>
                </a:solidFill>
              </a:rPr>
              <a:t> </a:t>
            </a:r>
            <a:r>
              <a:rPr lang="es-CL" sz="1800" i="1" dirty="0">
                <a:solidFill>
                  <a:srgbClr val="7030A0"/>
                </a:solidFill>
              </a:rPr>
              <a:t>Abril-2019</a:t>
            </a:r>
            <a:r>
              <a:rPr lang="es-CL" sz="1800" i="1" dirty="0">
                <a:solidFill>
                  <a:schemeClr val="bg1"/>
                </a:solidFill>
              </a:rPr>
              <a:t>. </a:t>
            </a:r>
            <a:r>
              <a:rPr lang="es-CL" sz="1800" i="1" dirty="0">
                <a:solidFill>
                  <a:srgbClr val="FF0000"/>
                </a:solidFill>
              </a:rPr>
              <a:t>La</a:t>
            </a:r>
            <a:r>
              <a:rPr lang="es-CL" sz="1800" i="1" dirty="0">
                <a:solidFill>
                  <a:srgbClr val="7030A0"/>
                </a:solidFill>
              </a:rPr>
              <a:t> caída</a:t>
            </a:r>
            <a:r>
              <a:rPr lang="es-CL" sz="1800" i="1" dirty="0">
                <a:solidFill>
                  <a:schemeClr val="bg1"/>
                </a:solidFill>
              </a:rPr>
              <a:t> </a:t>
            </a:r>
            <a:r>
              <a:rPr lang="es-CL" sz="1800" i="1" dirty="0">
                <a:solidFill>
                  <a:srgbClr val="FF0000"/>
                </a:solidFill>
              </a:rPr>
              <a:t>en el número de ocupados fue</a:t>
            </a:r>
            <a:r>
              <a:rPr lang="es-CL" sz="1800" i="1" dirty="0">
                <a:solidFill>
                  <a:schemeClr val="bg1"/>
                </a:solidFill>
              </a:rPr>
              <a:t> </a:t>
            </a:r>
            <a:r>
              <a:rPr lang="es-CL" sz="1800" i="1" dirty="0">
                <a:solidFill>
                  <a:srgbClr val="92D050"/>
                </a:solidFill>
              </a:rPr>
              <a:t>producto de las cuarentenas prolongadas.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rgbClr val="FF0000"/>
                </a:solidFill>
              </a:rPr>
              <a:t>Texto estandarizado (no cambia en el tiempo o entre grupos)</a:t>
            </a:r>
            <a:endParaRPr lang="es-CL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rgbClr val="7030A0"/>
                </a:solidFill>
              </a:rPr>
              <a:t>Texto automatizado (condicional al tiempo o grupo que se está analizando).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s-CL" sz="1800" b="0" dirty="0">
                <a:solidFill>
                  <a:srgbClr val="92D050"/>
                </a:solidFill>
              </a:rPr>
              <a:t>Contexto (no es siempre el mismo, por el cual no es posible automatizarlo).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1740</TotalTime>
  <Words>1217</Words>
  <Application>Microsoft Office PowerPoint</Application>
  <PresentationFormat>Widescreen</PresentationFormat>
  <Paragraphs>188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RePORTES AUTOMATIZADOS USANDO R Y RSTUDIO</vt:lpstr>
      <vt:lpstr>ÍNDICE</vt:lpstr>
      <vt:lpstr>¿Que son R y rstudio?</vt:lpstr>
      <vt:lpstr>Lenguaje R</vt:lpstr>
      <vt:lpstr>Librerías en r</vt:lpstr>
      <vt:lpstr>Visualizaciones usando r</vt:lpstr>
      <vt:lpstr>Reportes automatizados</vt:lpstr>
      <vt:lpstr>¿Por qué automatizar mi trabajo?</vt:lpstr>
      <vt:lpstr>Que Podemos automatizar?</vt:lpstr>
      <vt:lpstr>El proceso</vt:lpstr>
      <vt:lpstr>rmarkdown</vt:lpstr>
      <vt:lpstr>markdown</vt:lpstr>
      <vt:lpstr>Rmarkdown</vt:lpstr>
      <vt:lpstr>PowerPoint Presentation</vt:lpstr>
      <vt:lpstr>PowerPoint Presentation</vt:lpstr>
      <vt:lpstr>Rmarkdown</vt:lpstr>
      <vt:lpstr>EStructurA</vt:lpstr>
      <vt:lpstr>EStructurA</vt:lpstr>
      <vt:lpstr>EStructurA</vt:lpstr>
      <vt:lpstr>EStructurA</vt:lpstr>
      <vt:lpstr>EStructurA</vt:lpstr>
      <vt:lpstr>EStructurA</vt:lpstr>
      <vt:lpstr>Ejemplo</vt:lpstr>
      <vt:lpstr>Boletín laboral</vt:lpstr>
      <vt:lpstr>Boletín laboral</vt:lpstr>
      <vt:lpstr>Carpetas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Martín</cp:lastModifiedBy>
  <cp:revision>152</cp:revision>
  <dcterms:created xsi:type="dcterms:W3CDTF">2021-10-11T14:06:39Z</dcterms:created>
  <dcterms:modified xsi:type="dcterms:W3CDTF">2022-04-28T19:32:53Z</dcterms:modified>
</cp:coreProperties>
</file>